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9" r:id="rId2"/>
    <p:sldId id="274" r:id="rId3"/>
    <p:sldId id="260" r:id="rId4"/>
    <p:sldId id="323" r:id="rId5"/>
    <p:sldId id="261" r:id="rId6"/>
    <p:sldId id="290" r:id="rId7"/>
    <p:sldId id="262" r:id="rId8"/>
    <p:sldId id="291" r:id="rId9"/>
    <p:sldId id="263" r:id="rId10"/>
    <p:sldId id="266" r:id="rId11"/>
    <p:sldId id="264" r:id="rId12"/>
    <p:sldId id="276" r:id="rId13"/>
    <p:sldId id="331" r:id="rId14"/>
    <p:sldId id="325" r:id="rId15"/>
    <p:sldId id="332" r:id="rId16"/>
    <p:sldId id="294" r:id="rId17"/>
    <p:sldId id="322" r:id="rId18"/>
    <p:sldId id="300" r:id="rId19"/>
    <p:sldId id="301" r:id="rId20"/>
    <p:sldId id="308" r:id="rId21"/>
    <p:sldId id="303" r:id="rId22"/>
    <p:sldId id="309" r:id="rId23"/>
    <p:sldId id="310" r:id="rId24"/>
    <p:sldId id="312" r:id="rId25"/>
    <p:sldId id="314" r:id="rId26"/>
    <p:sldId id="315" r:id="rId27"/>
    <p:sldId id="328" r:id="rId28"/>
    <p:sldId id="329" r:id="rId29"/>
    <p:sldId id="330" r:id="rId30"/>
    <p:sldId id="272"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43" autoAdjust="0"/>
    <p:restoredTop sz="94721" autoAdjust="0"/>
  </p:normalViewPr>
  <p:slideViewPr>
    <p:cSldViewPr>
      <p:cViewPr varScale="1">
        <p:scale>
          <a:sx n="137" d="100"/>
          <a:sy n="137" d="100"/>
        </p:scale>
        <p:origin x="248" y="18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B1F14-2969-4234-94C2-84FB01E3AC7A}" type="datetimeFigureOut">
              <a:rPr lang="en-AU" smtClean="0"/>
              <a:t>14/1/22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95789E-32BF-4BCD-9509-3BAE69BCF054}" type="slidenum">
              <a:rPr lang="en-AU" smtClean="0"/>
              <a:t>‹#›</a:t>
            </a:fld>
            <a:endParaRPr lang="en-AU"/>
          </a:p>
        </p:txBody>
      </p:sp>
    </p:spTree>
    <p:extLst>
      <p:ext uri="{BB962C8B-B14F-4D97-AF65-F5344CB8AC3E}">
        <p14:creationId xmlns:p14="http://schemas.microsoft.com/office/powerpoint/2010/main" val="119235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F0CDB67-B98A-4AC5-929D-81BD9B8E0ED5}"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Kazman,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58521322-EC31-0D49-B0CD-E25813AAD707}"/>
              </a:ext>
            </a:extLst>
          </p:cNvPr>
          <p:cNvPicPr>
            <a:picLocks noChangeAspect="1"/>
          </p:cNvPicPr>
          <p:nvPr userDrawn="1"/>
        </p:nvPicPr>
        <p:blipFill>
          <a:blip r:embed="rId2"/>
          <a:stretch>
            <a:fillRect/>
          </a:stretch>
        </p:blipFill>
        <p:spPr>
          <a:xfrm>
            <a:off x="0" y="0"/>
            <a:ext cx="1619672" cy="2075058"/>
          </a:xfrm>
          <a:prstGeom prst="rect">
            <a:avLst/>
          </a:prstGeom>
        </p:spPr>
      </p:pic>
    </p:spTree>
    <p:extLst>
      <p:ext uri="{BB962C8B-B14F-4D97-AF65-F5344CB8AC3E}">
        <p14:creationId xmlns:p14="http://schemas.microsoft.com/office/powerpoint/2010/main" val="287972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0368C8F9-EC1D-4BA9-A60E-999AFF963F40}"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68311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07FB916B-826A-4DC1-AF36-AFE8D11DE3B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9071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p>
            <a:r>
              <a:rPr lang="en-US" dirty="0"/>
              <a:t>Click to edit Master title style</a:t>
            </a:r>
            <a:endParaRPr lang="en-AU"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Footer Placeholder 8"/>
          <p:cNvSpPr>
            <a:spLocks noGrp="1"/>
          </p:cNvSpPr>
          <p:nvPr>
            <p:ph type="ftr" sz="quarter" idx="11"/>
          </p:nvPr>
        </p:nvSpPr>
        <p:spPr>
          <a:xfrm>
            <a:off x="1403648" y="6356350"/>
            <a:ext cx="6336704" cy="365125"/>
          </a:xfrm>
        </p:spPr>
        <p:txBody>
          <a:bodyPr/>
          <a:lstStyle/>
          <a:p>
            <a:r>
              <a:rPr lang="en-AU" dirty="0"/>
              <a:t>© Len Bass, Paul Clements, Rick </a:t>
            </a:r>
            <a:r>
              <a:rPr lang="en-AU" dirty="0" err="1"/>
              <a:t>Kazman</a:t>
            </a:r>
            <a:r>
              <a:rPr lang="en-AU" dirty="0"/>
              <a:t>, distributed under Creative Commons Attribution License</a:t>
            </a:r>
          </a:p>
        </p:txBody>
      </p:sp>
      <p:pic>
        <p:nvPicPr>
          <p:cNvPr id="6" name="Picture 5">
            <a:extLst>
              <a:ext uri="{FF2B5EF4-FFF2-40B4-BE49-F238E27FC236}">
                <a16:creationId xmlns:a16="http://schemas.microsoft.com/office/drawing/2014/main" id="{3624B527-7C3C-974A-81D1-5BD34934439D}"/>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317183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FD9AFD-92D5-4F38-81E5-3FBC268DED4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89F372B8-2D54-2241-9852-8D87D186C25A}"/>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225930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457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AADA7F1-F5F6-4965-B98A-1EF216FC21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FC449092-A599-2C4B-853A-8EC2847A0013}"/>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19356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F0D0951D-1B64-4AD7-951D-395C8B37DA62}" type="datetime1">
              <a:rPr lang="en-AU" smtClean="0"/>
              <a:t>14/1/22</a:t>
            </a:fld>
            <a:endParaRPr lang="en-AU"/>
          </a:p>
        </p:txBody>
      </p:sp>
      <p:sp>
        <p:nvSpPr>
          <p:cNvPr id="8" name="Footer Placeholder 7"/>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9" name="Slide Number Placeholder 8"/>
          <p:cNvSpPr>
            <a:spLocks noGrp="1"/>
          </p:cNvSpPr>
          <p:nvPr>
            <p:ph type="sldNum" sz="quarter" idx="12"/>
          </p:nvPr>
        </p:nvSpPr>
        <p:spPr/>
        <p:txBody>
          <a:bodyPr/>
          <a:lstStyle/>
          <a:p>
            <a:fld id="{D0E8C58C-0836-46C6-8F9A-AF87B5CA09C9}" type="slidenum">
              <a:rPr lang="en-AU" smtClean="0"/>
              <a:t>‹#›</a:t>
            </a:fld>
            <a:endParaRPr lang="en-AU"/>
          </a:p>
        </p:txBody>
      </p:sp>
      <p:pic>
        <p:nvPicPr>
          <p:cNvPr id="11" name="Picture 10">
            <a:extLst>
              <a:ext uri="{FF2B5EF4-FFF2-40B4-BE49-F238E27FC236}">
                <a16:creationId xmlns:a16="http://schemas.microsoft.com/office/drawing/2014/main" id="{611F60AE-E88C-8B42-B405-EAC97D27D77E}"/>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13274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Date Placeholder 2"/>
          <p:cNvSpPr>
            <a:spLocks noGrp="1"/>
          </p:cNvSpPr>
          <p:nvPr>
            <p:ph type="dt" sz="half" idx="10"/>
          </p:nvPr>
        </p:nvSpPr>
        <p:spPr/>
        <p:txBody>
          <a:bodyPr/>
          <a:lstStyle/>
          <a:p>
            <a:fld id="{3054D5B1-B0B7-4FEE-A636-82BBB8DC2F24}" type="datetime1">
              <a:rPr lang="en-AU" smtClean="0"/>
              <a:t>14/1/22</a:t>
            </a:fld>
            <a:endParaRPr lang="en-AU"/>
          </a:p>
        </p:txBody>
      </p:sp>
      <p:sp>
        <p:nvSpPr>
          <p:cNvPr id="4" name="Footer Placeholder 3"/>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5" name="Slide Number Placeholder 4"/>
          <p:cNvSpPr>
            <a:spLocks noGrp="1"/>
          </p:cNvSpPr>
          <p:nvPr>
            <p:ph type="sldNum" sz="quarter" idx="12"/>
          </p:nvPr>
        </p:nvSpPr>
        <p:spPr/>
        <p:txBody>
          <a:bodyPr/>
          <a:lstStyle/>
          <a:p>
            <a:fld id="{D0E8C58C-0836-46C6-8F9A-AF87B5CA09C9}" type="slidenum">
              <a:rPr lang="en-AU" smtClean="0"/>
              <a:t>‹#›</a:t>
            </a:fld>
            <a:endParaRPr lang="en-AU"/>
          </a:p>
        </p:txBody>
      </p:sp>
      <p:pic>
        <p:nvPicPr>
          <p:cNvPr id="7" name="Picture 6">
            <a:extLst>
              <a:ext uri="{FF2B5EF4-FFF2-40B4-BE49-F238E27FC236}">
                <a16:creationId xmlns:a16="http://schemas.microsoft.com/office/drawing/2014/main" id="{F2BEEDD7-E361-CE44-B05E-D2EA08857301}"/>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379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3E332-3D0B-4932-A3B1-41A6E16690E0}" type="datetime1">
              <a:rPr lang="en-AU" smtClean="0"/>
              <a:t>14/1/22</a:t>
            </a:fld>
            <a:endParaRPr lang="en-AU"/>
          </a:p>
        </p:txBody>
      </p:sp>
      <p:sp>
        <p:nvSpPr>
          <p:cNvPr id="3" name="Footer Placeholder 2"/>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4" name="Slide Number Placeholder 3"/>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6675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EB9C4-EF48-4255-A3A3-972222EC13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500744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C94F8-BF1B-412F-A811-124AF48AB6BD}"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9904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8098"/>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p:cNvSpPr>
            <a:spLocks noGrp="1"/>
          </p:cNvSpPr>
          <p:nvPr>
            <p:ph type="body" idx="1"/>
          </p:nvPr>
        </p:nvSpPr>
        <p:spPr>
          <a:xfrm>
            <a:off x="457200" y="1268760"/>
            <a:ext cx="8229600" cy="48574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3DB84-98FB-4B92-9E59-12D7CC27F3EE}" type="datetime1">
              <a:rPr lang="en-AU" smtClean="0"/>
              <a:t>14/1/22</a:t>
            </a:fld>
            <a:endParaRPr lang="en-A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dirty="0"/>
              <a:t>© Len Bass</a:t>
            </a:r>
            <a:r>
              <a:rPr lang="en-AU"/>
              <a:t>, Paul </a:t>
            </a:r>
            <a:r>
              <a:rPr lang="en-AU" dirty="0"/>
              <a:t>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8C58C-0836-46C6-8F9A-AF87B5CA09C9}" type="slidenum">
              <a:rPr lang="en-AU" smtClean="0"/>
              <a:t>‹#›</a:t>
            </a:fld>
            <a:endParaRPr lang="en-AU"/>
          </a:p>
        </p:txBody>
      </p:sp>
    </p:spTree>
    <p:extLst>
      <p:ext uri="{BB962C8B-B14F-4D97-AF65-F5344CB8AC3E}">
        <p14:creationId xmlns:p14="http://schemas.microsoft.com/office/powerpoint/2010/main" val="3701178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Chapter 9: Performance</a:t>
            </a:r>
          </a:p>
        </p:txBody>
      </p:sp>
      <p:sp>
        <p:nvSpPr>
          <p:cNvPr id="3" name="Subtitle 2"/>
          <p:cNvSpPr>
            <a:spLocks noGrp="1"/>
          </p:cNvSpPr>
          <p:nvPr>
            <p:ph type="subTitle" idx="1"/>
          </p:nvPr>
        </p:nvSpPr>
        <p:spPr/>
        <p:txBody>
          <a:bodyPr/>
          <a:lstStyle/>
          <a:p>
            <a:r>
              <a:rPr lang="en-US" i="1" dirty="0"/>
              <a:t>An ounce of performance is worth pounds of promises. </a:t>
            </a:r>
            <a:endParaRPr lang="en-US" dirty="0"/>
          </a:p>
          <a:p>
            <a:r>
              <a:rPr lang="en-US" dirty="0"/>
              <a:t>—Mae West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63539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Performance Tactics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10" name="Picture 9">
            <a:extLst>
              <a:ext uri="{FF2B5EF4-FFF2-40B4-BE49-F238E27FC236}">
                <a16:creationId xmlns:a16="http://schemas.microsoft.com/office/drawing/2014/main" id="{CA006A6A-168F-E94C-A5D2-34207F6476FF}"/>
              </a:ext>
            </a:extLst>
          </p:cNvPr>
          <p:cNvPicPr>
            <a:picLocks noChangeAspect="1"/>
          </p:cNvPicPr>
          <p:nvPr/>
        </p:nvPicPr>
        <p:blipFill>
          <a:blip r:embed="rId2"/>
          <a:stretch>
            <a:fillRect/>
          </a:stretch>
        </p:blipFill>
        <p:spPr>
          <a:xfrm>
            <a:off x="679450" y="2152650"/>
            <a:ext cx="7785100" cy="2552700"/>
          </a:xfrm>
          <a:prstGeom prst="rect">
            <a:avLst/>
          </a:prstGeom>
        </p:spPr>
      </p:pic>
    </p:spTree>
    <p:extLst>
      <p:ext uri="{BB962C8B-B14F-4D97-AF65-F5344CB8AC3E}">
        <p14:creationId xmlns:p14="http://schemas.microsoft.com/office/powerpoint/2010/main" val="20429882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Performance Tactics</a:t>
            </a:r>
          </a:p>
        </p:txBody>
      </p:sp>
      <p:sp>
        <p:nvSpPr>
          <p:cNvPr id="4" name="Footer Placeholder 3"/>
          <p:cNvSpPr>
            <a:spLocks noGrp="1"/>
          </p:cNvSpPr>
          <p:nvPr>
            <p:ph type="ftr" sz="quarter" idx="11"/>
          </p:nvPr>
        </p:nvSpPr>
        <p:spPr>
          <a:xfrm>
            <a:off x="1403648" y="6448251"/>
            <a:ext cx="6336704" cy="365125"/>
          </a:xfrm>
        </p:spPr>
        <p:txBody>
          <a:bodyPr/>
          <a:lstStyle/>
          <a:p>
            <a:r>
              <a:rPr lang="en-AU" dirty="0"/>
              <a:t>© Len Bass, Paul Clements, Rick Kazman, distributed under Creative Commons Attribution License</a:t>
            </a:r>
          </a:p>
        </p:txBody>
      </p:sp>
      <p:pic>
        <p:nvPicPr>
          <p:cNvPr id="10" name="Picture 9">
            <a:extLst>
              <a:ext uri="{FF2B5EF4-FFF2-40B4-BE49-F238E27FC236}">
                <a16:creationId xmlns:a16="http://schemas.microsoft.com/office/drawing/2014/main" id="{319799CC-A0ED-9E47-BC35-9732F4D192A9}"/>
              </a:ext>
            </a:extLst>
          </p:cNvPr>
          <p:cNvPicPr>
            <a:picLocks noChangeAspect="1"/>
          </p:cNvPicPr>
          <p:nvPr/>
        </p:nvPicPr>
        <p:blipFill>
          <a:blip r:embed="rId2"/>
          <a:stretch>
            <a:fillRect/>
          </a:stretch>
        </p:blipFill>
        <p:spPr>
          <a:xfrm>
            <a:off x="597952" y="1412776"/>
            <a:ext cx="7920530" cy="4769126"/>
          </a:xfrm>
          <a:prstGeom prst="rect">
            <a:avLst/>
          </a:prstGeom>
        </p:spPr>
      </p:pic>
    </p:spTree>
    <p:extLst>
      <p:ext uri="{BB962C8B-B14F-4D97-AF65-F5344CB8AC3E}">
        <p14:creationId xmlns:p14="http://schemas.microsoft.com/office/powerpoint/2010/main" val="4266928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Control Resource Demand</a:t>
            </a:r>
          </a:p>
        </p:txBody>
      </p:sp>
      <p:sp>
        <p:nvSpPr>
          <p:cNvPr id="3" name="Content Placeholder 2"/>
          <p:cNvSpPr>
            <a:spLocks noGrp="1"/>
          </p:cNvSpPr>
          <p:nvPr>
            <p:ph idx="1"/>
          </p:nvPr>
        </p:nvSpPr>
        <p:spPr>
          <a:xfrm>
            <a:off x="457200" y="1268760"/>
            <a:ext cx="8229600" cy="5087590"/>
          </a:xfrm>
        </p:spPr>
        <p:txBody>
          <a:bodyPr>
            <a:normAutofit fontScale="70000" lnSpcReduction="20000"/>
          </a:bodyPr>
          <a:lstStyle/>
          <a:p>
            <a:r>
              <a:rPr lang="en-US" i="1" dirty="0"/>
              <a:t>Manage work requests. </a:t>
            </a:r>
            <a:r>
              <a:rPr lang="en-US" dirty="0"/>
              <a:t>One way to reduce work is to reduce the number of requests coming into the system to do work. Ways to do that include: </a:t>
            </a:r>
          </a:p>
          <a:p>
            <a:pPr lvl="1"/>
            <a:r>
              <a:rPr lang="en-US" dirty="0"/>
              <a:t>Manage event arrival</a:t>
            </a:r>
          </a:p>
          <a:p>
            <a:pPr lvl="1"/>
            <a:r>
              <a:rPr lang="en-US" dirty="0"/>
              <a:t>Manage sampling rate</a:t>
            </a:r>
          </a:p>
          <a:p>
            <a:r>
              <a:rPr lang="en-US" i="1" dirty="0"/>
              <a:t>Limit event response</a:t>
            </a:r>
            <a:r>
              <a:rPr lang="en-US" dirty="0"/>
              <a:t>. When events arrive too rapidly to be processed, they must be queued until they can be processed, or they are discarded. You may choose to process events only up to a set maximum rate, thereby ensuring predictable processing for other events. This tactic could be triggered by a queue size or processor utilization exceeding a warning level. Or it could be triggered by an event rate that violates an SLA. </a:t>
            </a:r>
          </a:p>
          <a:p>
            <a:r>
              <a:rPr lang="en-US" i="1" dirty="0"/>
              <a:t>Prioritize events</a:t>
            </a:r>
            <a:r>
              <a:rPr lang="en-US" dirty="0"/>
              <a:t>. If not all events are equally important, you can impose a priority scheme that ranks events according to how important it is to service them. If insufficient resources are available to service them when they arise, low-priority events might be ignored. </a:t>
            </a:r>
          </a:p>
          <a:p>
            <a:pPr fontAlgn="auto"/>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114291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Control Resource Demand</a:t>
            </a:r>
          </a:p>
        </p:txBody>
      </p:sp>
      <p:sp>
        <p:nvSpPr>
          <p:cNvPr id="3" name="Content Placeholder 2"/>
          <p:cNvSpPr>
            <a:spLocks noGrp="1"/>
          </p:cNvSpPr>
          <p:nvPr>
            <p:ph idx="1"/>
          </p:nvPr>
        </p:nvSpPr>
        <p:spPr>
          <a:xfrm>
            <a:off x="457200" y="1268760"/>
            <a:ext cx="8229600" cy="5087590"/>
          </a:xfrm>
        </p:spPr>
        <p:txBody>
          <a:bodyPr>
            <a:normAutofit fontScale="85000" lnSpcReduction="20000"/>
          </a:bodyPr>
          <a:lstStyle/>
          <a:p>
            <a:r>
              <a:rPr lang="en-US" i="1" dirty="0"/>
              <a:t>Reduce computational overhead. </a:t>
            </a:r>
            <a:r>
              <a:rPr lang="en-US" dirty="0"/>
              <a:t>For events that do make it into the system, the following approaches can be implemented to reduce the amount of work involved in handling each event: </a:t>
            </a:r>
          </a:p>
          <a:p>
            <a:pPr lvl="1"/>
            <a:r>
              <a:rPr lang="en-US" dirty="0"/>
              <a:t>Reduce indirection</a:t>
            </a:r>
          </a:p>
          <a:p>
            <a:pPr lvl="1"/>
            <a:r>
              <a:rPr lang="en-US" dirty="0"/>
              <a:t>Co-locate communicating resources</a:t>
            </a:r>
          </a:p>
          <a:p>
            <a:pPr lvl="1"/>
            <a:r>
              <a:rPr lang="en-US" dirty="0"/>
              <a:t>Periodic cleaning </a:t>
            </a:r>
          </a:p>
          <a:p>
            <a:pPr fontAlgn="auto"/>
            <a:r>
              <a:rPr lang="en-US" i="1" dirty="0"/>
              <a:t>Bound execution times</a:t>
            </a:r>
            <a:r>
              <a:rPr lang="en-US" dirty="0"/>
              <a:t>. You can place a limit on how much execution time is used to respond to an event. </a:t>
            </a:r>
            <a:endParaRPr lang="en-US" sz="800" dirty="0"/>
          </a:p>
          <a:p>
            <a:pPr fontAlgn="auto"/>
            <a:r>
              <a:rPr lang="en-US" i="1" dirty="0"/>
              <a:t>Increase efficiency of resource usage. </a:t>
            </a:r>
            <a:r>
              <a:rPr lang="en-US" dirty="0"/>
              <a:t>Improving the efficiency of algorithms used in critical areas can decrease latency and improve throughput and resource consumption. </a:t>
            </a:r>
            <a:endParaRPr lang="en-US" sz="800" dirty="0"/>
          </a:p>
          <a:p>
            <a:pPr lvl="1"/>
            <a:endParaRPr lang="en-US" dirty="0"/>
          </a:p>
          <a:p>
            <a:pPr fontAlgn="auto"/>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85972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Manage Resources</a:t>
            </a:r>
          </a:p>
        </p:txBody>
      </p:sp>
      <p:sp>
        <p:nvSpPr>
          <p:cNvPr id="3" name="Content Placeholder 2"/>
          <p:cNvSpPr>
            <a:spLocks noGrp="1"/>
          </p:cNvSpPr>
          <p:nvPr>
            <p:ph idx="1"/>
          </p:nvPr>
        </p:nvSpPr>
        <p:spPr>
          <a:xfrm>
            <a:off x="457200" y="1268760"/>
            <a:ext cx="8229600" cy="5087590"/>
          </a:xfrm>
        </p:spPr>
        <p:txBody>
          <a:bodyPr>
            <a:normAutofit fontScale="85000" lnSpcReduction="20000"/>
          </a:bodyPr>
          <a:lstStyle/>
          <a:p>
            <a:pPr fontAlgn="auto"/>
            <a:r>
              <a:rPr lang="en-US" i="1" dirty="0"/>
              <a:t>Increase resources. </a:t>
            </a:r>
            <a:r>
              <a:rPr lang="en-US" dirty="0"/>
              <a:t>Faster processors, additional processors, additional memory, and faster networks all have the potential to improve performance. Cost is usually a consideration in the choice of resources, but increasing the resources is, in many cases, the cheapest way to get immediate improvement. </a:t>
            </a:r>
          </a:p>
          <a:p>
            <a:pPr fontAlgn="auto"/>
            <a:r>
              <a:rPr lang="en-US" i="1" dirty="0"/>
              <a:t>Introduce concurrency</a:t>
            </a:r>
            <a:r>
              <a:rPr lang="en-US" dirty="0"/>
              <a:t>. If requests can be processed in parallel, blocked time can be reduced. Concurrency can be introduced by processing different streams of events on different threads or by creating additional threads to process different sets of activities. </a:t>
            </a:r>
          </a:p>
          <a:p>
            <a:pPr fontAlgn="auto"/>
            <a:r>
              <a:rPr lang="en-US" i="1" dirty="0"/>
              <a:t>Maintain multiple copies of computations</a:t>
            </a:r>
            <a:r>
              <a:rPr lang="en-US" dirty="0"/>
              <a:t>. This tactic reduces the contention that would occur if all requests for service were allocated to a single instance.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87580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Manage Resources</a:t>
            </a:r>
          </a:p>
        </p:txBody>
      </p:sp>
      <p:sp>
        <p:nvSpPr>
          <p:cNvPr id="3" name="Content Placeholder 2"/>
          <p:cNvSpPr>
            <a:spLocks noGrp="1"/>
          </p:cNvSpPr>
          <p:nvPr>
            <p:ph idx="1"/>
          </p:nvPr>
        </p:nvSpPr>
        <p:spPr>
          <a:xfrm>
            <a:off x="457200" y="1268760"/>
            <a:ext cx="8229600" cy="5087590"/>
          </a:xfrm>
        </p:spPr>
        <p:txBody>
          <a:bodyPr>
            <a:normAutofit fontScale="70000" lnSpcReduction="20000"/>
          </a:bodyPr>
          <a:lstStyle/>
          <a:p>
            <a:pPr fontAlgn="auto"/>
            <a:r>
              <a:rPr lang="en-US" i="1" dirty="0"/>
              <a:t>Maintain multiple copies of data. </a:t>
            </a:r>
            <a:r>
              <a:rPr lang="en-US" dirty="0"/>
              <a:t>Two common examples of maintaining multiple copies of data are data replication and caching. </a:t>
            </a:r>
            <a:r>
              <a:rPr lang="en-US" i="1" dirty="0"/>
              <a:t>Data replication </a:t>
            </a:r>
            <a:r>
              <a:rPr lang="en-US" dirty="0"/>
              <a:t>involves keeping separate copies of the data to reduce contention. </a:t>
            </a:r>
            <a:r>
              <a:rPr lang="en-US" i="1" dirty="0"/>
              <a:t>Caching </a:t>
            </a:r>
            <a:r>
              <a:rPr lang="en-US" dirty="0"/>
              <a:t>also involves keeping copies of data (with one set of data possibly being a subset of the other), but on storage with different access speeds. </a:t>
            </a:r>
          </a:p>
          <a:p>
            <a:pPr fontAlgn="auto"/>
            <a:r>
              <a:rPr lang="en-US" i="1" dirty="0"/>
              <a:t>Bound queue sizes</a:t>
            </a:r>
            <a:r>
              <a:rPr lang="en-US" dirty="0"/>
              <a:t>. This tactic controls the maximum number of queued arrivals and consequently the resources used to process the arrivals. If you adopt this tactic, you need to establish a policy for what happens when the queues overflow and decide if not responding to lost events is acceptable. </a:t>
            </a:r>
          </a:p>
          <a:p>
            <a:pPr fontAlgn="auto"/>
            <a:r>
              <a:rPr lang="en-US" i="1" dirty="0"/>
              <a:t>Schedule resources</a:t>
            </a:r>
            <a:r>
              <a:rPr lang="en-US" dirty="0"/>
              <a:t>. Whenever contention for a resource occurs, the resource must be scheduled. Processors are scheduled, buffers are scheduled, and networks are scheduled. Your concern as an architect is to understand the characteristics of each resource’s use and choose the scheduling strategy that is compatible with it.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8447738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Performance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18" name="Picture 17">
            <a:extLst>
              <a:ext uri="{FF2B5EF4-FFF2-40B4-BE49-F238E27FC236}">
                <a16:creationId xmlns:a16="http://schemas.microsoft.com/office/drawing/2014/main" id="{5B76B802-8341-3044-B6A1-F30AEF788923}"/>
              </a:ext>
            </a:extLst>
          </p:cNvPr>
          <p:cNvPicPr>
            <a:picLocks noChangeAspect="1"/>
          </p:cNvPicPr>
          <p:nvPr/>
        </p:nvPicPr>
        <p:blipFill>
          <a:blip r:embed="rId2"/>
          <a:stretch>
            <a:fillRect/>
          </a:stretch>
        </p:blipFill>
        <p:spPr>
          <a:xfrm>
            <a:off x="611560" y="1288653"/>
            <a:ext cx="7916964" cy="5452715"/>
          </a:xfrm>
          <a:prstGeom prst="rect">
            <a:avLst/>
          </a:prstGeom>
        </p:spPr>
      </p:pic>
    </p:spTree>
    <p:extLst>
      <p:ext uri="{BB962C8B-B14F-4D97-AF65-F5344CB8AC3E}">
        <p14:creationId xmlns:p14="http://schemas.microsoft.com/office/powerpoint/2010/main" val="3393503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Performance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8" name="Picture 7">
            <a:extLst>
              <a:ext uri="{FF2B5EF4-FFF2-40B4-BE49-F238E27FC236}">
                <a16:creationId xmlns:a16="http://schemas.microsoft.com/office/drawing/2014/main" id="{381939D7-007C-6E47-9CD0-EC6CA9612C5B}"/>
              </a:ext>
            </a:extLst>
          </p:cNvPr>
          <p:cNvPicPr>
            <a:picLocks noChangeAspect="1"/>
          </p:cNvPicPr>
          <p:nvPr/>
        </p:nvPicPr>
        <p:blipFill>
          <a:blip r:embed="rId2"/>
          <a:stretch>
            <a:fillRect/>
          </a:stretch>
        </p:blipFill>
        <p:spPr>
          <a:xfrm>
            <a:off x="229816" y="1484784"/>
            <a:ext cx="8696406" cy="2398113"/>
          </a:xfrm>
          <a:prstGeom prst="rect">
            <a:avLst/>
          </a:prstGeom>
        </p:spPr>
      </p:pic>
      <p:pic>
        <p:nvPicPr>
          <p:cNvPr id="10" name="Picture 9">
            <a:extLst>
              <a:ext uri="{FF2B5EF4-FFF2-40B4-BE49-F238E27FC236}">
                <a16:creationId xmlns:a16="http://schemas.microsoft.com/office/drawing/2014/main" id="{B17E5BFD-D47C-174C-9C78-9160289FB345}"/>
              </a:ext>
            </a:extLst>
          </p:cNvPr>
          <p:cNvPicPr>
            <a:picLocks noChangeAspect="1"/>
          </p:cNvPicPr>
          <p:nvPr/>
        </p:nvPicPr>
        <p:blipFill>
          <a:blip r:embed="rId3"/>
          <a:stretch>
            <a:fillRect/>
          </a:stretch>
        </p:blipFill>
        <p:spPr>
          <a:xfrm>
            <a:off x="1368152" y="3983752"/>
            <a:ext cx="7740352" cy="2742185"/>
          </a:xfrm>
          <a:prstGeom prst="rect">
            <a:avLst/>
          </a:prstGeom>
        </p:spPr>
      </p:pic>
    </p:spTree>
    <p:extLst>
      <p:ext uri="{BB962C8B-B14F-4D97-AF65-F5344CB8AC3E}">
        <p14:creationId xmlns:p14="http://schemas.microsoft.com/office/powerpoint/2010/main" val="3549986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Service Mesh Pattern for Performance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92500"/>
          </a:bodyPr>
          <a:lstStyle/>
          <a:p>
            <a:r>
              <a:rPr lang="en-US" dirty="0"/>
              <a:t>The service mesh pattern is used in microservice architectures. The main feature is a </a:t>
            </a:r>
            <a:r>
              <a:rPr lang="en-US" i="1" dirty="0"/>
              <a:t>sidecar</a:t>
            </a:r>
            <a:r>
              <a:rPr lang="en-US" dirty="0"/>
              <a:t>—a proxy that accompanies each microservice which provides capabilities such as interservice communications, monitoring, and security. </a:t>
            </a:r>
          </a:p>
          <a:p>
            <a:r>
              <a:rPr lang="en-US" dirty="0"/>
              <a:t>A sidecar executes alongside each microservice and handles all interservice communication and coordination. They are deployed together, which cuts down on the latency due to networking, thereby boosting performance. </a:t>
            </a:r>
          </a:p>
          <a:p>
            <a:pPr fontAlgn="auto"/>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641646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Service Mesh Pattern Benefits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92500" lnSpcReduction="20000"/>
          </a:bodyPr>
          <a:lstStyle/>
          <a:p>
            <a:r>
              <a:rPr lang="en-US" dirty="0"/>
              <a:t>Benefits: </a:t>
            </a:r>
          </a:p>
          <a:p>
            <a:pPr lvl="1"/>
            <a:r>
              <a:rPr lang="en-US" dirty="0"/>
              <a:t>Software to manage cross-cutting concerns can be purchased off the shelf or implemented by a specialist team that does nothing else, allowing developers of the business logic to focus on just that. </a:t>
            </a:r>
            <a:endParaRPr lang="en-US" sz="400" dirty="0"/>
          </a:p>
          <a:p>
            <a:pPr lvl="1"/>
            <a:r>
              <a:rPr lang="en-US" dirty="0"/>
              <a:t>A service mesh enforces the deployment of utility functions onto the same processor as the services that use those utility functions. This cuts down on communication. </a:t>
            </a:r>
            <a:endParaRPr lang="en-US" sz="400" dirty="0"/>
          </a:p>
          <a:p>
            <a:pPr lvl="1"/>
            <a:r>
              <a:rPr lang="en-US" dirty="0"/>
              <a:t>The service mesh can be configured to make communication dependent on context, thus simplifying functions such as the canary and A/B testing described in Chapter 3. </a:t>
            </a:r>
            <a:endParaRPr lang="en-US" sz="100" dirty="0"/>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465013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Chapter Outline</a:t>
            </a:r>
          </a:p>
        </p:txBody>
      </p:sp>
      <p:sp>
        <p:nvSpPr>
          <p:cNvPr id="3" name="Content Placeholder 2"/>
          <p:cNvSpPr>
            <a:spLocks noGrp="1"/>
          </p:cNvSpPr>
          <p:nvPr>
            <p:ph idx="1"/>
          </p:nvPr>
        </p:nvSpPr>
        <p:spPr/>
        <p:txBody>
          <a:bodyPr/>
          <a:lstStyle/>
          <a:p>
            <a:r>
              <a:rPr lang="en-US" sz="3200" b="0" i="0" u="none" strike="noStrike" kern="1200" baseline="0" dirty="0">
                <a:solidFill>
                  <a:schemeClr val="tx1"/>
                </a:solidFill>
                <a:latin typeface="+mn-lt"/>
                <a:ea typeface="+mn-ea"/>
                <a:cs typeface="+mn-cs"/>
              </a:rPr>
              <a:t>What is Performance?</a:t>
            </a:r>
          </a:p>
          <a:p>
            <a:r>
              <a:rPr lang="en-US" sz="3200" b="0" i="0" u="none" strike="noStrike" kern="1200" baseline="0" dirty="0">
                <a:solidFill>
                  <a:schemeClr val="tx1"/>
                </a:solidFill>
                <a:latin typeface="+mn-lt"/>
                <a:ea typeface="+mn-ea"/>
                <a:cs typeface="+mn-cs"/>
              </a:rPr>
              <a:t>Performance General Scenario</a:t>
            </a:r>
          </a:p>
          <a:p>
            <a:r>
              <a:rPr lang="en-US" sz="3200" b="0" i="0" u="none" strike="noStrike" kern="1200" baseline="0" dirty="0">
                <a:solidFill>
                  <a:schemeClr val="tx1"/>
                </a:solidFill>
                <a:latin typeface="+mn-lt"/>
                <a:ea typeface="+mn-ea"/>
                <a:cs typeface="+mn-cs"/>
              </a:rPr>
              <a:t>Tactics for Performance</a:t>
            </a:r>
          </a:p>
          <a:p>
            <a:r>
              <a:rPr lang="en-US" dirty="0"/>
              <a:t>Tactics-Based Questionnaire for Performance </a:t>
            </a:r>
          </a:p>
          <a:p>
            <a:r>
              <a:rPr lang="en-US" dirty="0"/>
              <a:t>Patterns for Performance</a:t>
            </a:r>
          </a:p>
          <a:p>
            <a:r>
              <a:rPr lang="en-US" sz="3200" b="0" i="0" u="none" strike="noStrike" kern="1200" baseline="0" dirty="0">
                <a:solidFill>
                  <a:schemeClr val="tx1"/>
                </a:solidFill>
                <a:latin typeface="+mn-lt"/>
                <a:ea typeface="+mn-ea"/>
                <a:cs typeface="+mn-cs"/>
              </a:rPr>
              <a:t>Summary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966861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Service Mesh Pattern Tradeoffs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Tradeoffs: </a:t>
            </a:r>
          </a:p>
          <a:p>
            <a:pPr lvl="1"/>
            <a:r>
              <a:rPr lang="en-US" dirty="0"/>
              <a:t>The sidecars introduce more executing processes, and each of these will consume some processing power, adding to the system’s overhead. </a:t>
            </a:r>
            <a:endParaRPr lang="en-US" sz="400" dirty="0"/>
          </a:p>
          <a:p>
            <a:pPr lvl="1"/>
            <a:r>
              <a:rPr lang="en-US" dirty="0"/>
              <a:t>A sidecar typically includes multiple functions, and not all of these will be needed in every service or every invocation of a service. </a:t>
            </a:r>
            <a:endParaRPr lang="en-US" sz="400" dirty="0"/>
          </a:p>
          <a:p>
            <a:pPr lvl="1"/>
            <a:endParaRPr lang="en-US" sz="100" dirty="0"/>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2657116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Load Balancer Pattern </a:t>
            </a:r>
            <a:br>
              <a:rPr lang="en-US" dirty="0"/>
            </a:br>
            <a:r>
              <a:rPr lang="en-US" dirty="0"/>
              <a:t>for Performance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lnSpcReduction="10000"/>
          </a:bodyPr>
          <a:lstStyle/>
          <a:p>
            <a:r>
              <a:rPr lang="en-US" dirty="0"/>
              <a:t>A load balancer is a kind of intermediary that handles messages originating from some set of clients and determines which instance of a service should respond to those messages. </a:t>
            </a:r>
          </a:p>
          <a:p>
            <a:r>
              <a:rPr lang="en-US" dirty="0"/>
              <a:t>The load balancer serves as a single point of contact for incoming messages and farms out requests to a pool of providers that can respond to the request.</a:t>
            </a:r>
          </a:p>
          <a:p>
            <a:r>
              <a:rPr lang="en-US" dirty="0"/>
              <a:t>In this way, the load can be balanced across the pool of providers.</a:t>
            </a:r>
            <a:endParaRPr lang="en-US" dirty="0">
              <a:effectLst/>
            </a:endParaRP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180704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a:bodyPr>
          <a:lstStyle/>
          <a:p>
            <a:r>
              <a:rPr lang="en-US" dirty="0"/>
              <a:t>Load Balancer Pattern Benefits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pPr fontAlgn="auto"/>
            <a:r>
              <a:rPr lang="en-US" dirty="0"/>
              <a:t>Any failure of a server is invisible to clients (assuming there are still some remaining processing resources). </a:t>
            </a:r>
          </a:p>
          <a:p>
            <a:pPr fontAlgn="auto"/>
            <a:r>
              <a:rPr lang="en-US" dirty="0"/>
              <a:t>By sharing the load among several providers, latency can be kept lower and more predictable for clients. </a:t>
            </a:r>
          </a:p>
          <a:p>
            <a:pPr fontAlgn="auto"/>
            <a:r>
              <a:rPr lang="en-US" dirty="0"/>
              <a:t>It is relatively simple to add more resources to the pool available to the load balancer, and no client needs to be aware of this.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780002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a:xfrm>
            <a:off x="971600" y="274638"/>
            <a:ext cx="7848872" cy="778098"/>
          </a:xfrm>
        </p:spPr>
        <p:txBody>
          <a:bodyPr>
            <a:normAutofit/>
          </a:bodyPr>
          <a:lstStyle/>
          <a:p>
            <a:r>
              <a:rPr lang="en-US" dirty="0"/>
              <a:t>Load Balancer Pattern Tradeoffs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pPr fontAlgn="auto"/>
            <a:r>
              <a:rPr lang="en-US" dirty="0"/>
              <a:t>The load balancing algorithm must be very fast; otherwise, it may itself contribute to performance problems. </a:t>
            </a:r>
          </a:p>
          <a:p>
            <a:pPr fontAlgn="auto"/>
            <a:r>
              <a:rPr lang="en-US" dirty="0"/>
              <a:t>The load balancer is a potential bottleneck or single point of failure, so it is itself often replicated (and even load balanced).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225698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Throttling Pattern for Performance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The throttling pattern is a packaging of the manage work requests tactic. </a:t>
            </a:r>
          </a:p>
          <a:p>
            <a:r>
              <a:rPr lang="en-US" dirty="0"/>
              <a:t>It is used to limit access to some important resource or service. </a:t>
            </a:r>
          </a:p>
          <a:p>
            <a:r>
              <a:rPr lang="en-US" dirty="0"/>
              <a:t>In this pattern, there is typically an intermediary—a throttler—that monitors (requests to) the service and determines whether an incoming request can be serviced.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337082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Throttling Pattern Benefits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pPr fontAlgn="auto"/>
            <a:r>
              <a:rPr lang="en-US" dirty="0"/>
              <a:t>By throttling incoming requests, you can gracefully handle variations in demand. </a:t>
            </a:r>
          </a:p>
          <a:p>
            <a:pPr fontAlgn="auto"/>
            <a:r>
              <a:rPr lang="en-US" dirty="0"/>
              <a:t>In doing so, services never become overloaded; they can be kept in a performance “sweet spot” where they handle requests efficiently.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7999912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Throttling Pattern Tradeoffs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pPr fontAlgn="auto"/>
            <a:r>
              <a:rPr lang="en-US" dirty="0"/>
              <a:t>The throttling logic must be very fast; otherwise, it may itself contribute to performance problems. </a:t>
            </a:r>
          </a:p>
          <a:p>
            <a:pPr fontAlgn="auto"/>
            <a:r>
              <a:rPr lang="en-US" dirty="0"/>
              <a:t>If client demand regularly exceeds capacity, buffers will need to be very large, or there is a risk of losing requests. </a:t>
            </a:r>
          </a:p>
          <a:p>
            <a:pPr fontAlgn="auto"/>
            <a:r>
              <a:rPr lang="en-US" dirty="0"/>
              <a:t>This pattern can be difficult to add to an existing system where clients and servers are tightly coupled.</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5651702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Map-Reduce</a:t>
            </a:r>
            <a:br>
              <a:rPr lang="en-US" dirty="0"/>
            </a:br>
            <a:r>
              <a:rPr lang="en-US" dirty="0"/>
              <a:t> Pattern for Performance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85000" lnSpcReduction="20000"/>
          </a:bodyPr>
          <a:lstStyle/>
          <a:p>
            <a:r>
              <a:rPr lang="en-US" dirty="0"/>
              <a:t>The map-reduce pattern efficiently performs a distributed and parallel sort of a large data set and provides a simple means for the programmer to specify the analysis to be done. </a:t>
            </a:r>
          </a:p>
          <a:p>
            <a:r>
              <a:rPr lang="en-US" dirty="0"/>
              <a:t>The map-reduce pattern has three parts: </a:t>
            </a:r>
          </a:p>
          <a:p>
            <a:pPr lvl="1"/>
            <a:r>
              <a:rPr lang="en-US" dirty="0"/>
              <a:t>a specialized infrastructure that takes care of allocating software to hardware nodes in a massively parallel computing environment and handles sorting the data.</a:t>
            </a:r>
          </a:p>
          <a:p>
            <a:pPr lvl="1"/>
            <a:r>
              <a:rPr lang="en-US" dirty="0"/>
              <a:t>a </a:t>
            </a:r>
            <a:r>
              <a:rPr lang="en-US" i="1" dirty="0"/>
              <a:t>map </a:t>
            </a:r>
            <a:r>
              <a:rPr lang="en-US" dirty="0"/>
              <a:t>function takes as input a key and a data set. It uses the key to hash the data into a set of buckets. </a:t>
            </a:r>
          </a:p>
          <a:p>
            <a:pPr lvl="1"/>
            <a:r>
              <a:rPr lang="en-US" dirty="0"/>
              <a:t>a </a:t>
            </a:r>
            <a:r>
              <a:rPr lang="en-US" i="1" dirty="0"/>
              <a:t>reduce </a:t>
            </a:r>
            <a:r>
              <a:rPr lang="en-US" dirty="0"/>
              <a:t>function. The number of reduce instances corresponds to the number of buckets output by the map function. The reduce phase does programmer-specified analysis and then emits the results of that analysis. </a:t>
            </a:r>
          </a:p>
          <a:p>
            <a:pPr lvl="1"/>
            <a:endParaRPr lang="en-US" dirty="0"/>
          </a:p>
          <a:p>
            <a:pPr lvl="1"/>
            <a:endParaRPr lang="en-US" dirty="0"/>
          </a:p>
          <a:p>
            <a:pPr lvl="1"/>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645753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Map-Reduce Pattern Benefits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pPr fontAlgn="auto"/>
            <a:r>
              <a:rPr lang="en-US" dirty="0"/>
              <a:t>Extremely large, unsorted data sets can be efficiently analyzed through the exploitation of parallelism. </a:t>
            </a:r>
          </a:p>
          <a:p>
            <a:pPr fontAlgn="auto"/>
            <a:r>
              <a:rPr lang="en-US" dirty="0"/>
              <a:t>A failure of any instance has only a small impact on the processing, since map-reduce typically breaks large input datasets into many smaller ones for processing, allocating each to its own instance.</a:t>
            </a:r>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5177630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Map-Reduce Pattern Tradeoffs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pPr fontAlgn="auto"/>
            <a:r>
              <a:rPr lang="en-US" dirty="0"/>
              <a:t>If you do not have large data sets, the overhead incurred by the map-reduce pattern is not justified. </a:t>
            </a:r>
          </a:p>
          <a:p>
            <a:pPr fontAlgn="auto"/>
            <a:r>
              <a:rPr lang="en-US" dirty="0"/>
              <a:t>If you cannot divide your data set into similarly sized subsets, the advantages of parallelism are lost. </a:t>
            </a:r>
          </a:p>
          <a:p>
            <a:pPr fontAlgn="auto"/>
            <a:r>
              <a:rPr lang="en-US" dirty="0"/>
              <a:t>Operations that require multiple reduces are complex to orchestrate.</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171065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Performance?</a:t>
            </a:r>
          </a:p>
        </p:txBody>
      </p:sp>
      <p:sp>
        <p:nvSpPr>
          <p:cNvPr id="3" name="Content Placeholder 2"/>
          <p:cNvSpPr>
            <a:spLocks noGrp="1"/>
          </p:cNvSpPr>
          <p:nvPr>
            <p:ph idx="1"/>
          </p:nvPr>
        </p:nvSpPr>
        <p:spPr/>
        <p:txBody>
          <a:bodyPr>
            <a:normAutofit fontScale="92500" lnSpcReduction="10000"/>
          </a:bodyPr>
          <a:lstStyle/>
          <a:p>
            <a:r>
              <a:rPr lang="en-US" dirty="0"/>
              <a:t>Performance is about time and the software system’s ability to meet timing requirements.  </a:t>
            </a:r>
          </a:p>
          <a:p>
            <a:r>
              <a:rPr lang="en-US" dirty="0"/>
              <a:t>When events occur – interrupts, messages, requests from users or other systems, or clock events marking the passage of time – the system, or some element of the system, must respond to them in time.   </a:t>
            </a:r>
          </a:p>
          <a:p>
            <a:r>
              <a:rPr lang="en-US" dirty="0"/>
              <a:t>Characterizing the events that can occur (and when they can occur) and the system or element’s time-based response to those events is the essence is discussing performance.</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1381734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lnSpcReduction="10000"/>
          </a:bodyPr>
          <a:lstStyle/>
          <a:p>
            <a:r>
              <a:rPr lang="en-US" dirty="0"/>
              <a:t>Performance is about the management of system resources in the face of particular types of </a:t>
            </a:r>
            <a:r>
              <a:rPr lang="en-US"/>
              <a:t>demand to </a:t>
            </a:r>
            <a:r>
              <a:rPr lang="en-US" dirty="0"/>
              <a:t>achieve acceptable timing behavior. </a:t>
            </a:r>
          </a:p>
          <a:p>
            <a:r>
              <a:rPr lang="en-US" dirty="0"/>
              <a:t>Performance can be measured in terms of throughput and latency for both interactive and embedded real time systems.</a:t>
            </a:r>
          </a:p>
          <a:p>
            <a:r>
              <a:rPr lang="en-US" dirty="0"/>
              <a:t>Performance can be improved by reducing demand or by managing resources more appropriately.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20907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Performance?</a:t>
            </a:r>
          </a:p>
        </p:txBody>
      </p:sp>
      <p:sp>
        <p:nvSpPr>
          <p:cNvPr id="3" name="Content Placeholder 2"/>
          <p:cNvSpPr>
            <a:spLocks noGrp="1"/>
          </p:cNvSpPr>
          <p:nvPr>
            <p:ph idx="1"/>
          </p:nvPr>
        </p:nvSpPr>
        <p:spPr/>
        <p:txBody>
          <a:bodyPr>
            <a:normAutofit fontScale="92500"/>
          </a:bodyPr>
          <a:lstStyle/>
          <a:p>
            <a:r>
              <a:rPr lang="en-US" dirty="0"/>
              <a:t>All systems have performance requirements, even if they are not expressed. </a:t>
            </a:r>
          </a:p>
          <a:p>
            <a:r>
              <a:rPr lang="en-US" dirty="0"/>
              <a:t>Performance is often linked to scalability—that is, increasing your system’s capacity for work, while still performing well. </a:t>
            </a:r>
          </a:p>
          <a:p>
            <a:r>
              <a:rPr lang="en-US" dirty="0"/>
              <a:t>Often, performance improvement happens after you have constructed a version of your system and found its performance to be inadequate. You can anticipate this by architecting your system with performance in mind. </a:t>
            </a:r>
          </a:p>
          <a:p>
            <a:endParaRPr lang="en-US" dirty="0"/>
          </a:p>
          <a:p>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16673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Performance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11" name="Picture 10">
            <a:extLst>
              <a:ext uri="{FF2B5EF4-FFF2-40B4-BE49-F238E27FC236}">
                <a16:creationId xmlns:a16="http://schemas.microsoft.com/office/drawing/2014/main" id="{44564541-DE36-8443-A8C7-A13F76242AFA}"/>
              </a:ext>
            </a:extLst>
          </p:cNvPr>
          <p:cNvPicPr>
            <a:picLocks noChangeAspect="1"/>
          </p:cNvPicPr>
          <p:nvPr/>
        </p:nvPicPr>
        <p:blipFill>
          <a:blip r:embed="rId2"/>
          <a:stretch>
            <a:fillRect/>
          </a:stretch>
        </p:blipFill>
        <p:spPr>
          <a:xfrm>
            <a:off x="467544" y="1268760"/>
            <a:ext cx="8120646" cy="5407313"/>
          </a:xfrm>
          <a:prstGeom prst="rect">
            <a:avLst/>
          </a:prstGeom>
        </p:spPr>
      </p:pic>
    </p:spTree>
    <p:extLst>
      <p:ext uri="{BB962C8B-B14F-4D97-AF65-F5344CB8AC3E}">
        <p14:creationId xmlns:p14="http://schemas.microsoft.com/office/powerpoint/2010/main" val="380022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Performance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12" name="Picture 11">
            <a:extLst>
              <a:ext uri="{FF2B5EF4-FFF2-40B4-BE49-F238E27FC236}">
                <a16:creationId xmlns:a16="http://schemas.microsoft.com/office/drawing/2014/main" id="{00DD6F2B-ADC2-4F48-9A4D-5D42A15214D6}"/>
              </a:ext>
            </a:extLst>
          </p:cNvPr>
          <p:cNvPicPr>
            <a:picLocks noChangeAspect="1"/>
          </p:cNvPicPr>
          <p:nvPr/>
        </p:nvPicPr>
        <p:blipFill>
          <a:blip r:embed="rId2"/>
          <a:stretch>
            <a:fillRect/>
          </a:stretch>
        </p:blipFill>
        <p:spPr>
          <a:xfrm>
            <a:off x="467544" y="1268760"/>
            <a:ext cx="7344816" cy="3816424"/>
          </a:xfrm>
          <a:prstGeom prst="rect">
            <a:avLst/>
          </a:prstGeom>
        </p:spPr>
      </p:pic>
      <p:pic>
        <p:nvPicPr>
          <p:cNvPr id="13" name="Picture 12">
            <a:extLst>
              <a:ext uri="{FF2B5EF4-FFF2-40B4-BE49-F238E27FC236}">
                <a16:creationId xmlns:a16="http://schemas.microsoft.com/office/drawing/2014/main" id="{C59355EC-7DC2-1249-A111-9FF6A82FA72D}"/>
              </a:ext>
            </a:extLst>
          </p:cNvPr>
          <p:cNvPicPr>
            <a:picLocks noChangeAspect="1"/>
          </p:cNvPicPr>
          <p:nvPr/>
        </p:nvPicPr>
        <p:blipFill>
          <a:blip r:embed="rId3"/>
          <a:stretch>
            <a:fillRect/>
          </a:stretch>
        </p:blipFill>
        <p:spPr>
          <a:xfrm>
            <a:off x="467544" y="5013176"/>
            <a:ext cx="7272808" cy="1686001"/>
          </a:xfrm>
          <a:prstGeom prst="rect">
            <a:avLst/>
          </a:prstGeom>
        </p:spPr>
      </p:pic>
    </p:spTree>
    <p:extLst>
      <p:ext uri="{BB962C8B-B14F-4D97-AF65-F5344CB8AC3E}">
        <p14:creationId xmlns:p14="http://schemas.microsoft.com/office/powerpoint/2010/main" val="1025905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Performance Scenario</a:t>
            </a:r>
          </a:p>
        </p:txBody>
      </p:sp>
      <p:sp>
        <p:nvSpPr>
          <p:cNvPr id="3" name="Content Placeholder 2"/>
          <p:cNvSpPr>
            <a:spLocks noGrp="1"/>
          </p:cNvSpPr>
          <p:nvPr>
            <p:ph idx="1"/>
          </p:nvPr>
        </p:nvSpPr>
        <p:spPr/>
        <p:txBody>
          <a:bodyPr>
            <a:normAutofit/>
          </a:bodyPr>
          <a:lstStyle/>
          <a:p>
            <a:r>
              <a:rPr lang="en-US" i="1" dirty="0"/>
              <a:t>Five hundred users initiate 2,000 requests in a 30-second interval, under normal operations. The system processes all of the requests with an average latency of two seconds.</a:t>
            </a:r>
            <a:r>
              <a:rPr lang="en-US" dirty="0"/>
              <a: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70384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Performance Scenario</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13" name="Picture 12">
            <a:extLst>
              <a:ext uri="{FF2B5EF4-FFF2-40B4-BE49-F238E27FC236}">
                <a16:creationId xmlns:a16="http://schemas.microsoft.com/office/drawing/2014/main" id="{C6821EBC-F20F-CD42-B5A9-0CDBA4D188FB}"/>
              </a:ext>
            </a:extLst>
          </p:cNvPr>
          <p:cNvPicPr>
            <a:picLocks noChangeAspect="1"/>
          </p:cNvPicPr>
          <p:nvPr/>
        </p:nvPicPr>
        <p:blipFill>
          <a:blip r:embed="rId2"/>
          <a:stretch>
            <a:fillRect/>
          </a:stretch>
        </p:blipFill>
        <p:spPr>
          <a:xfrm>
            <a:off x="323528" y="1861307"/>
            <a:ext cx="8496944" cy="3135385"/>
          </a:xfrm>
          <a:prstGeom prst="rect">
            <a:avLst/>
          </a:prstGeom>
        </p:spPr>
      </p:pic>
    </p:spTree>
    <p:extLst>
      <p:ext uri="{BB962C8B-B14F-4D97-AF65-F5344CB8AC3E}">
        <p14:creationId xmlns:p14="http://schemas.microsoft.com/office/powerpoint/2010/main" val="1129402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Performance Tactics</a:t>
            </a:r>
          </a:p>
        </p:txBody>
      </p:sp>
      <p:sp>
        <p:nvSpPr>
          <p:cNvPr id="3" name="Content Placeholder 2"/>
          <p:cNvSpPr>
            <a:spLocks noGrp="1"/>
          </p:cNvSpPr>
          <p:nvPr>
            <p:ph idx="1"/>
          </p:nvPr>
        </p:nvSpPr>
        <p:spPr/>
        <p:txBody>
          <a:bodyPr>
            <a:normAutofit/>
          </a:bodyPr>
          <a:lstStyle/>
          <a:p>
            <a:r>
              <a:rPr lang="en-US" dirty="0"/>
              <a:t>The goal of performance tactics is to generate a response to events arriving at the system under some time-based or resource-based constraint. </a:t>
            </a:r>
          </a:p>
          <a:p>
            <a:r>
              <a:rPr lang="en-US" dirty="0"/>
              <a:t>The event can be a single event or a stream, and is the trigger to perform computation. </a:t>
            </a:r>
          </a:p>
          <a:p>
            <a:r>
              <a:rPr lang="en-US" dirty="0"/>
              <a:t>Performance tactics control the time or resources used to generate a response.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7783585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23823</TotalTime>
  <Words>2231</Words>
  <Application>Microsoft Macintosh PowerPoint</Application>
  <PresentationFormat>On-screen Show (4:3)</PresentationFormat>
  <Paragraphs>135</Paragraphs>
  <Slides>30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30</vt:i4>
      </vt:variant>
    </vt:vector>
  </HeadingPairs>
  <TitlesOfParts>
    <vt:vector size="33" baseType="lpstr">
      <vt:lpstr>Arial</vt:lpstr>
      <vt:lpstr>Calibri</vt:lpstr>
      <vt:lpstr>Office Theme</vt:lpstr>
      <vt:lpstr>Chapter 9: Performance</vt:lpstr>
      <vt:lpstr>Chapter Outline</vt:lpstr>
      <vt:lpstr>What is Performance?</vt:lpstr>
      <vt:lpstr>What is Performance?</vt:lpstr>
      <vt:lpstr>Performance General Scenario</vt:lpstr>
      <vt:lpstr>Performance General Scenario</vt:lpstr>
      <vt:lpstr>Sample Concrete Performance Scenario</vt:lpstr>
      <vt:lpstr>Sample Concrete Performance Scenario</vt:lpstr>
      <vt:lpstr>Goal of Performance Tactics</vt:lpstr>
      <vt:lpstr>Goal of Performance Tactics</vt:lpstr>
      <vt:lpstr>Performance Tactics</vt:lpstr>
      <vt:lpstr>Control Resource Demand</vt:lpstr>
      <vt:lpstr>Control Resource Demand</vt:lpstr>
      <vt:lpstr>Manage Resources</vt:lpstr>
      <vt:lpstr>Manage Resources</vt:lpstr>
      <vt:lpstr>Tactics-Based Questionnaire for Performance </vt:lpstr>
      <vt:lpstr>Tactics-Based Questionnaire for Performance </vt:lpstr>
      <vt:lpstr>Service Mesh Pattern for Performance </vt:lpstr>
      <vt:lpstr>Service Mesh Pattern Benefits</vt:lpstr>
      <vt:lpstr>Service Mesh Pattern Tradeoffs</vt:lpstr>
      <vt:lpstr>Load Balancer Pattern  for Performance </vt:lpstr>
      <vt:lpstr>Load Balancer Pattern Benefits</vt:lpstr>
      <vt:lpstr>Load Balancer Pattern Tradeoffs</vt:lpstr>
      <vt:lpstr>Throttling Pattern for Performance </vt:lpstr>
      <vt:lpstr>Throttling Pattern Benefits</vt:lpstr>
      <vt:lpstr>Throttling Pattern Tradeoffs</vt:lpstr>
      <vt:lpstr>Map-Reduce  Pattern for Performance </vt:lpstr>
      <vt:lpstr>Map-Reduce Pattern Benefits</vt:lpstr>
      <vt:lpstr>Map-Reduce Pattern Tradeoffs</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Bass, Clements, Kazman</dc:creator>
  <cp:keywords/>
  <dc:description/>
  <cp:lastModifiedBy>Rick Kazman</cp:lastModifiedBy>
  <cp:revision>64</cp:revision>
  <dcterms:created xsi:type="dcterms:W3CDTF">2012-04-18T22:57:58Z</dcterms:created>
  <dcterms:modified xsi:type="dcterms:W3CDTF">2022-01-14T20:05:27Z</dcterms:modified>
  <cp:category/>
</cp:coreProperties>
</file>

<file path=docProps/thumbnail.jpeg>
</file>